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"/>
  </p:notesMasterIdLst>
  <p:sldIdLst>
    <p:sldId id="332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26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Lecture Four</a:t>
            </a:r>
            <a:br>
              <a:rPr lang="en-US" dirty="0" smtClean="0"/>
            </a:br>
            <a:r>
              <a:rPr lang="en-US" dirty="0" smtClean="0"/>
              <a:t>Other </a:t>
            </a:r>
            <a:r>
              <a:rPr lang="en-US" dirty="0"/>
              <a:t>Expendable Mold Processes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Shell Molding</a:t>
            </a:r>
          </a:p>
          <a:p>
            <a:r>
              <a:rPr lang="en-US" dirty="0"/>
              <a:t>Vacuum Molding</a:t>
            </a:r>
          </a:p>
          <a:p>
            <a:r>
              <a:rPr lang="en-US" dirty="0"/>
              <a:t>Expanded Polystyrene Process</a:t>
            </a:r>
          </a:p>
          <a:p>
            <a:r>
              <a:rPr lang="en-US" dirty="0"/>
              <a:t>Investment Casting</a:t>
            </a:r>
          </a:p>
          <a:p>
            <a:r>
              <a:rPr lang="en-US" dirty="0"/>
              <a:t>Plaster Mold and Ceramic Mold Casting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67420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Shell Molding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3657600" cy="4114800"/>
          </a:xfrm>
        </p:spPr>
        <p:txBody>
          <a:bodyPr/>
          <a:lstStyle/>
          <a:p>
            <a:r>
              <a:rPr lang="en-US" dirty="0"/>
              <a:t>Casting process in which the mold is a thin shell of sand held together by thermosetting </a:t>
            </a:r>
            <a:r>
              <a:rPr lang="en-US" dirty="0" smtClean="0"/>
              <a:t>resin</a:t>
            </a:r>
            <a:endParaRPr lang="en-US" dirty="0"/>
          </a:p>
          <a:p>
            <a:r>
              <a:rPr lang="en-US" dirty="0"/>
              <a:t>Steps: (1) A metal pattern is heated and placed over a box containing sand mixed with </a:t>
            </a:r>
            <a:r>
              <a:rPr lang="en-US" dirty="0" smtClean="0"/>
              <a:t>TS resin</a:t>
            </a:r>
            <a:endParaRPr lang="en-US" dirty="0"/>
          </a:p>
        </p:txBody>
      </p:sp>
      <p:pic>
        <p:nvPicPr>
          <p:cNvPr id="43014" name="Picture 6" descr="F11-05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38400"/>
            <a:ext cx="40386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809660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Shell Molding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505200" cy="3886200"/>
          </a:xfrm>
        </p:spPr>
        <p:txBody>
          <a:bodyPr/>
          <a:lstStyle/>
          <a:p>
            <a:r>
              <a:rPr lang="en-US" dirty="0"/>
              <a:t>(2) Box is inverted so that sand and resin fall onto the hot pattern, causing a layer of the mixture to partially cure on the surface to form a hard shell	</a:t>
            </a:r>
          </a:p>
        </p:txBody>
      </p:sp>
      <p:pic>
        <p:nvPicPr>
          <p:cNvPr id="324615" name="Picture 7" descr="F11-05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743200"/>
            <a:ext cx="3124200" cy="216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19795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Shell Molding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2895600" cy="3886200"/>
          </a:xfrm>
        </p:spPr>
        <p:txBody>
          <a:bodyPr/>
          <a:lstStyle/>
          <a:p>
            <a:r>
              <a:rPr lang="en-US" dirty="0"/>
              <a:t>(3) Box is repositioned so loose uncured particles drop away </a:t>
            </a:r>
          </a:p>
        </p:txBody>
      </p:sp>
      <p:pic>
        <p:nvPicPr>
          <p:cNvPr id="350214" name="Picture 6" descr="F11-05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438400"/>
            <a:ext cx="3733800" cy="227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221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Shell Molding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505200" cy="3886200"/>
          </a:xfrm>
        </p:spPr>
        <p:txBody>
          <a:bodyPr/>
          <a:lstStyle/>
          <a:p>
            <a:r>
              <a:rPr lang="en-US" dirty="0"/>
              <a:t>(4) Sand shell is heated in oven for several minutes to complete curing </a:t>
            </a:r>
          </a:p>
          <a:p>
            <a:pPr>
              <a:buFont typeface="Wingdings" pitchFamily="2" charset="2"/>
              <a:buNone/>
            </a:pPr>
            <a:r>
              <a:rPr lang="en-US" sz="2000" dirty="0"/>
              <a:t>					</a:t>
            </a:r>
          </a:p>
        </p:txBody>
      </p:sp>
      <p:pic>
        <p:nvPicPr>
          <p:cNvPr id="325639" name="Picture 7" descr="F11-05-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362200"/>
            <a:ext cx="29845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241096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Shell Molding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2590800" cy="3886200"/>
          </a:xfrm>
        </p:spPr>
        <p:txBody>
          <a:bodyPr/>
          <a:lstStyle/>
          <a:p>
            <a:r>
              <a:rPr lang="en-US"/>
              <a:t>(5) shell mold is stripped from pattern</a:t>
            </a:r>
          </a:p>
        </p:txBody>
      </p:sp>
      <p:pic>
        <p:nvPicPr>
          <p:cNvPr id="351239" name="Picture 7" descr="F11-05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90800"/>
            <a:ext cx="2819400" cy="227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882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Shell Molding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4191000" cy="3962400"/>
          </a:xfrm>
        </p:spPr>
        <p:txBody>
          <a:bodyPr/>
          <a:lstStyle/>
          <a:p>
            <a:r>
              <a:rPr lang="en-US"/>
              <a:t>(6) Two halves of the shell mold are assembled, supported by sand or metal shot in a box, and pouring is accomplished </a:t>
            </a:r>
          </a:p>
        </p:txBody>
      </p:sp>
      <p:pic>
        <p:nvPicPr>
          <p:cNvPr id="326663" name="Picture 7" descr="F11-05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362200"/>
            <a:ext cx="2903538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106834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Shell Molding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200400" cy="3124200"/>
          </a:xfrm>
        </p:spPr>
        <p:txBody>
          <a:bodyPr/>
          <a:lstStyle/>
          <a:p>
            <a:r>
              <a:rPr lang="en-US" dirty="0"/>
              <a:t>(7) Finished casting with </a:t>
            </a:r>
            <a:r>
              <a:rPr lang="en-US" dirty="0" err="1"/>
              <a:t>sprue</a:t>
            </a:r>
            <a:r>
              <a:rPr lang="en-US" dirty="0"/>
              <a:t> removed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040" y="2819400"/>
            <a:ext cx="3206750" cy="2123090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08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Molding: Advantages and Disadvantages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153400" cy="4114800"/>
          </a:xfrm>
        </p:spPr>
        <p:txBody>
          <a:bodyPr/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Smoother cavity surface permits easier flow of molten metal and better surface finish   </a:t>
            </a:r>
          </a:p>
          <a:p>
            <a:pPr lvl="1"/>
            <a:r>
              <a:rPr lang="en-US" dirty="0"/>
              <a:t>Good dimensional accuracy </a:t>
            </a:r>
          </a:p>
          <a:p>
            <a:pPr lvl="1"/>
            <a:r>
              <a:rPr lang="en-US" dirty="0"/>
              <a:t>Mold collapsibility minimizes cracks in casting  </a:t>
            </a:r>
          </a:p>
          <a:p>
            <a:pPr lvl="1"/>
            <a:r>
              <a:rPr lang="en-US" dirty="0"/>
              <a:t>Can be mechanized for mass production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More expensive metal pattern   </a:t>
            </a:r>
          </a:p>
          <a:p>
            <a:pPr lvl="1"/>
            <a:r>
              <a:rPr lang="en-US" dirty="0"/>
              <a:t>Difficult to justify for small quantities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55968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413</TotalTime>
  <Words>233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MfgBook-4e</vt:lpstr>
      <vt:lpstr>Lecture Four Other Expendable Mold Processes</vt:lpstr>
      <vt:lpstr>Shell Molding </vt:lpstr>
      <vt:lpstr>Steps in Shell Molding</vt:lpstr>
      <vt:lpstr>Steps in Shell Molding</vt:lpstr>
      <vt:lpstr>Steps in Shell Molding</vt:lpstr>
      <vt:lpstr>Steps in Shell Molding</vt:lpstr>
      <vt:lpstr>Steps in Shell Molding</vt:lpstr>
      <vt:lpstr>Steps in Shell Molding</vt:lpstr>
      <vt:lpstr>Shell Molding: Advantages and Disadvantages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2018-12-05T18:33:14Z</dcterms:modified>
</cp:coreProperties>
</file>