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1"/>
  </p:notesMasterIdLst>
  <p:sldIdLst>
    <p:sldId id="332" r:id="rId2"/>
    <p:sldId id="333" r:id="rId3"/>
    <p:sldId id="334" r:id="rId4"/>
    <p:sldId id="335" r:id="rId5"/>
    <p:sldId id="336" r:id="rId6"/>
    <p:sldId id="337" r:id="rId7"/>
    <p:sldId id="338" r:id="rId8"/>
    <p:sldId id="339" r:id="rId9"/>
    <p:sldId id="340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98305" autoAdjust="0"/>
  </p:normalViewPr>
  <p:slideViewPr>
    <p:cSldViewPr>
      <p:cViewPr>
        <p:scale>
          <a:sx n="70" d="100"/>
          <a:sy n="70" d="100"/>
        </p:scale>
        <p:origin x="-1140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005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18BF546-FC89-4605-974D-B49531E78EF5}" type="datetimeFigureOut">
              <a:rPr lang="en-US"/>
              <a:pPr>
                <a:defRPr/>
              </a:pPr>
              <a:t>12/5/2018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5C0B793-8CA9-4F97-B30D-8CB5A4AA3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260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609600"/>
            <a:ext cx="6172200" cy="1447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0" y="609600"/>
            <a:ext cx="6172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folHlink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  <p:pic>
        <p:nvPicPr>
          <p:cNvPr id="1029" name="Picture 5" descr="C:\My Documents\Courses\IE344\TurningOp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85800" y="609600"/>
            <a:ext cx="13081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2057400"/>
            <a:ext cx="7772400" cy="0"/>
          </a:xfrm>
          <a:prstGeom prst="line">
            <a:avLst/>
          </a:prstGeom>
          <a:noFill/>
          <a:ln w="19050">
            <a:solidFill>
              <a:srgbClr val="00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66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Lecture Four</a:t>
            </a:r>
            <a:br>
              <a:rPr lang="en-US" dirty="0" smtClean="0"/>
            </a:br>
            <a:r>
              <a:rPr lang="en-US" dirty="0" smtClean="0"/>
              <a:t>Other </a:t>
            </a:r>
            <a:r>
              <a:rPr lang="en-US" dirty="0"/>
              <a:t>Expendable Mold Processes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Shell Molding</a:t>
            </a:r>
          </a:p>
          <a:p>
            <a:r>
              <a:rPr lang="en-US" dirty="0"/>
              <a:t>Vacuum Molding</a:t>
            </a:r>
          </a:p>
          <a:p>
            <a:r>
              <a:rPr lang="en-US" dirty="0"/>
              <a:t>Expanded Polystyrene Process</a:t>
            </a:r>
          </a:p>
          <a:p>
            <a:r>
              <a:rPr lang="en-US" dirty="0"/>
              <a:t>Investment Casting</a:t>
            </a:r>
          </a:p>
          <a:p>
            <a:r>
              <a:rPr lang="en-US" dirty="0"/>
              <a:t>Plaster Mold and Ceramic Mold Casting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674207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/>
              <a:t>Shell Molding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3657600" cy="4114800"/>
          </a:xfrm>
        </p:spPr>
        <p:txBody>
          <a:bodyPr/>
          <a:lstStyle/>
          <a:p>
            <a:r>
              <a:rPr lang="en-US" dirty="0"/>
              <a:t>Casting process in which the mold is a thin shell of sand held together by thermosetting </a:t>
            </a:r>
            <a:r>
              <a:rPr lang="en-US" dirty="0" smtClean="0"/>
              <a:t>resin</a:t>
            </a:r>
            <a:endParaRPr lang="en-US" dirty="0"/>
          </a:p>
          <a:p>
            <a:r>
              <a:rPr lang="en-US" dirty="0"/>
              <a:t>Steps: (1) A metal pattern is heated and placed over a box containing sand mixed with </a:t>
            </a:r>
            <a:r>
              <a:rPr lang="en-US" dirty="0" smtClean="0"/>
              <a:t>TS resin</a:t>
            </a:r>
            <a:endParaRPr lang="en-US" dirty="0"/>
          </a:p>
        </p:txBody>
      </p:sp>
      <p:pic>
        <p:nvPicPr>
          <p:cNvPr id="43014" name="Picture 6" descr="F11-05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438400"/>
            <a:ext cx="4038600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photo.jp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809660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Steps in Shell Molding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3505200" cy="3886200"/>
          </a:xfrm>
        </p:spPr>
        <p:txBody>
          <a:bodyPr/>
          <a:lstStyle/>
          <a:p>
            <a:r>
              <a:rPr lang="en-US" dirty="0"/>
              <a:t>(2) Box is inverted so that sand and resin fall onto the hot pattern, causing a layer of the mixture to partially cure on the surface to form a hard shell	</a:t>
            </a:r>
          </a:p>
        </p:txBody>
      </p:sp>
      <p:pic>
        <p:nvPicPr>
          <p:cNvPr id="324615" name="Picture 7" descr="F11-05-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743200"/>
            <a:ext cx="3124200" cy="2166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photo.jp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197958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Steps in Shell Molding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2895600" cy="3886200"/>
          </a:xfrm>
        </p:spPr>
        <p:txBody>
          <a:bodyPr/>
          <a:lstStyle/>
          <a:p>
            <a:r>
              <a:rPr lang="en-US" dirty="0"/>
              <a:t>(3) Box is repositioned so loose uncured particles drop away </a:t>
            </a:r>
          </a:p>
        </p:txBody>
      </p:sp>
      <p:pic>
        <p:nvPicPr>
          <p:cNvPr id="350214" name="Picture 6" descr="F11-05-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438400"/>
            <a:ext cx="3733800" cy="227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photo.jp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221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Steps in Shell Molding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3505200" cy="3886200"/>
          </a:xfrm>
        </p:spPr>
        <p:txBody>
          <a:bodyPr/>
          <a:lstStyle/>
          <a:p>
            <a:r>
              <a:rPr lang="en-US" dirty="0"/>
              <a:t>(4) Sand shell is heated in oven for several minutes to complete curing </a:t>
            </a:r>
          </a:p>
          <a:p>
            <a:pPr>
              <a:buFont typeface="Wingdings" pitchFamily="2" charset="2"/>
              <a:buNone/>
            </a:pPr>
            <a:r>
              <a:rPr lang="en-US" sz="2000" dirty="0"/>
              <a:t>					</a:t>
            </a:r>
          </a:p>
        </p:txBody>
      </p:sp>
      <p:pic>
        <p:nvPicPr>
          <p:cNvPr id="325639" name="Picture 7" descr="F11-05-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362200"/>
            <a:ext cx="29845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photo.jp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241096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Steps in Shell Molding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2590800" cy="3886200"/>
          </a:xfrm>
        </p:spPr>
        <p:txBody>
          <a:bodyPr/>
          <a:lstStyle/>
          <a:p>
            <a:r>
              <a:rPr lang="en-US"/>
              <a:t>(5) shell mold is stripped from pattern</a:t>
            </a:r>
          </a:p>
        </p:txBody>
      </p:sp>
      <p:pic>
        <p:nvPicPr>
          <p:cNvPr id="351239" name="Picture 7" descr="F11-05-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590800"/>
            <a:ext cx="2819400" cy="227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photo.jp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882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Steps in Shell Molding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286000"/>
            <a:ext cx="4191000" cy="3962400"/>
          </a:xfrm>
        </p:spPr>
        <p:txBody>
          <a:bodyPr/>
          <a:lstStyle/>
          <a:p>
            <a:r>
              <a:rPr lang="en-US"/>
              <a:t>(6) Two halves of the shell mold are assembled, supported by sand or metal shot in a box, and pouring is accomplished </a:t>
            </a:r>
          </a:p>
        </p:txBody>
      </p:sp>
      <p:pic>
        <p:nvPicPr>
          <p:cNvPr id="326663" name="Picture 7" descr="F11-05-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362200"/>
            <a:ext cx="2903538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photo.jp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106834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Steps in Shell Molding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3200400" cy="3124200"/>
          </a:xfrm>
        </p:spPr>
        <p:txBody>
          <a:bodyPr/>
          <a:lstStyle/>
          <a:p>
            <a:r>
              <a:rPr lang="en-US" dirty="0"/>
              <a:t>(7) Finished casting with </a:t>
            </a:r>
            <a:r>
              <a:rPr lang="en-US" dirty="0" err="1"/>
              <a:t>sprue</a:t>
            </a:r>
            <a:r>
              <a:rPr lang="en-US" dirty="0"/>
              <a:t> removed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0040" y="2819400"/>
            <a:ext cx="3206750" cy="2123090"/>
          </a:xfrm>
          <a:prstGeom prst="rect">
            <a:avLst/>
          </a:prstGeom>
        </p:spPr>
      </p:pic>
      <p:pic>
        <p:nvPicPr>
          <p:cNvPr id="5" name="Picture 4" descr="photo.jp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083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Shell Molding: Advantages and Disadvantages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8153400" cy="4114800"/>
          </a:xfrm>
        </p:spPr>
        <p:txBody>
          <a:bodyPr/>
          <a:lstStyle/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Smoother cavity surface permits easier flow of molten metal and better surface finish   </a:t>
            </a:r>
          </a:p>
          <a:p>
            <a:pPr lvl="1"/>
            <a:r>
              <a:rPr lang="en-US" dirty="0"/>
              <a:t>Good dimensional accuracy </a:t>
            </a:r>
          </a:p>
          <a:p>
            <a:pPr lvl="1"/>
            <a:r>
              <a:rPr lang="en-US" dirty="0"/>
              <a:t>Mold collapsibility minimizes cracks in casting  </a:t>
            </a:r>
          </a:p>
          <a:p>
            <a:pPr lvl="1"/>
            <a:r>
              <a:rPr lang="en-US" dirty="0"/>
              <a:t>Can be mechanized for mass production</a:t>
            </a:r>
          </a:p>
          <a:p>
            <a:r>
              <a:rPr lang="en-US" dirty="0"/>
              <a:t>Disadvantages:</a:t>
            </a:r>
          </a:p>
          <a:p>
            <a:pPr lvl="1"/>
            <a:r>
              <a:rPr lang="en-US" dirty="0"/>
              <a:t>More expensive metal pattern   </a:t>
            </a:r>
          </a:p>
          <a:p>
            <a:pPr lvl="1"/>
            <a:r>
              <a:rPr lang="en-US" dirty="0"/>
              <a:t>Difficult to justify for small quantities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559687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fgBook-4e">
  <a:themeElements>
    <a:clrScheme name="MfgBook-4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fgBook-4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fgBook-4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gBook-4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Data\Microsoft\Templates\MfgBook-4e.pot</Template>
  <TotalTime>413</TotalTime>
  <Words>233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MfgBook-4e</vt:lpstr>
      <vt:lpstr>Lecture Four Other Expendable Mold Processes</vt:lpstr>
      <vt:lpstr>Shell Molding </vt:lpstr>
      <vt:lpstr>Steps in Shell Molding</vt:lpstr>
      <vt:lpstr>Steps in Shell Molding</vt:lpstr>
      <vt:lpstr>Steps in Shell Molding</vt:lpstr>
      <vt:lpstr>Steps in Shell Molding</vt:lpstr>
      <vt:lpstr>Steps in Shell Molding</vt:lpstr>
      <vt:lpstr>Steps in Shell Molding</vt:lpstr>
      <vt:lpstr>Shell Molding: Advantages and Disadvantages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METAL CASTING</dc:title>
  <dc:creator>Mikell P. Groover</dc:creator>
  <cp:lastModifiedBy>Dr-jabar</cp:lastModifiedBy>
  <cp:revision>51</cp:revision>
  <dcterms:created xsi:type="dcterms:W3CDTF">2001-08-27T08:57:30Z</dcterms:created>
  <dcterms:modified xsi:type="dcterms:W3CDTF">2018-12-05T18:33:14Z</dcterms:modified>
</cp:coreProperties>
</file>